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99" r:id="rId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100"/>
    <a:srgbClr val="EA22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3F9"/>
          </a:solidFill>
        </a:fill>
      </a:tcStyle>
    </a:wholeTbl>
    <a:band2H>
      <a:tcTxStyle/>
      <a:tcStyle>
        <a:tcBdr/>
        <a:fill>
          <a:solidFill>
            <a:srgbClr val="E6F2FC"/>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56"/>
    <p:restoredTop sz="94766"/>
  </p:normalViewPr>
  <p:slideViewPr>
    <p:cSldViewPr snapToGrid="0" snapToObjects="1">
      <p:cViewPr varScale="1">
        <p:scale>
          <a:sx n="69" d="100"/>
          <a:sy n="69" d="100"/>
        </p:scale>
        <p:origin x="58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62" name="Shape 862"/>
          <p:cNvSpPr>
            <a:spLocks noGrp="1" noRot="1" noChangeAspect="1"/>
          </p:cNvSpPr>
          <p:nvPr>
            <p:ph type="sldImg"/>
          </p:nvPr>
        </p:nvSpPr>
        <p:spPr>
          <a:xfrm>
            <a:off x="1143000" y="685800"/>
            <a:ext cx="4572000" cy="3429000"/>
          </a:xfrm>
          <a:prstGeom prst="rect">
            <a:avLst/>
          </a:prstGeom>
        </p:spPr>
        <p:txBody>
          <a:bodyPr/>
          <a:lstStyle/>
          <a:p>
            <a:endParaRPr/>
          </a:p>
        </p:txBody>
      </p:sp>
      <p:sp>
        <p:nvSpPr>
          <p:cNvPr id="863" name="Shape 86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728934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sp>
        <p:nvSpPr>
          <p:cNvPr id="40"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Tree>
    <p:extLst>
      <p:ext uri="{BB962C8B-B14F-4D97-AF65-F5344CB8AC3E}">
        <p14:creationId xmlns:p14="http://schemas.microsoft.com/office/powerpoint/2010/main" val="920771102"/>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iplast40.com" TargetMode="External"/><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quare"/>
          <p:cNvSpPr/>
          <p:nvPr/>
        </p:nvSpPr>
        <p:spPr>
          <a:xfrm>
            <a:off x="11379200" y="122547"/>
            <a:ext cx="508000" cy="508001"/>
          </a:xfrm>
          <a:prstGeom prst="rect">
            <a:avLst/>
          </a:prstGeom>
          <a:solidFill>
            <a:srgbClr val="0D0D0D"/>
          </a:solidFill>
          <a:ln w="12700">
            <a:miter lim="400000"/>
          </a:ln>
        </p:spPr>
        <p:txBody>
          <a:bodyPr lIns="45719" rIns="45719" anchor="ctr"/>
          <a:lstStyle/>
          <a:p>
            <a:pPr algn="ctr">
              <a:defRPr>
                <a:solidFill>
                  <a:srgbClr val="FFFFFF"/>
                </a:solidFill>
              </a:defRPr>
            </a:pPr>
            <a:endParaRPr/>
          </a:p>
        </p:txBody>
      </p:sp>
      <p:sp>
        <p:nvSpPr>
          <p:cNvPr id="3" name="Rectangle"/>
          <p:cNvSpPr/>
          <p:nvPr/>
        </p:nvSpPr>
        <p:spPr>
          <a:xfrm>
            <a:off x="11379200" y="661502"/>
            <a:ext cx="508000" cy="45720"/>
          </a:xfrm>
          <a:prstGeom prst="rect">
            <a:avLst/>
          </a:prstGeom>
          <a:solidFill>
            <a:srgbClr val="EA2233"/>
          </a:solidFill>
          <a:ln w="12700">
            <a:miter lim="400000"/>
          </a:ln>
        </p:spPr>
        <p:txBody>
          <a:bodyPr lIns="45719" rIns="45719" anchor="ctr"/>
          <a:lstStyle/>
          <a:p>
            <a:pPr algn="ctr">
              <a:defRPr>
                <a:solidFill>
                  <a:srgbClr val="FFFFFF"/>
                </a:solidFill>
              </a:defRPr>
            </a:pPr>
            <a:endParaRPr/>
          </a:p>
        </p:txBody>
      </p:sp>
      <p:sp>
        <p:nvSpPr>
          <p:cNvPr id="6" name="Slide Number"/>
          <p:cNvSpPr txBox="1">
            <a:spLocks noGrp="1"/>
          </p:cNvSpPr>
          <p:nvPr>
            <p:ph type="sldNum" sz="quarter" idx="2"/>
          </p:nvPr>
        </p:nvSpPr>
        <p:spPr>
          <a:xfrm>
            <a:off x="11501274" y="253436"/>
            <a:ext cx="263853" cy="246221"/>
          </a:xfrm>
          <a:prstGeom prst="rect">
            <a:avLst/>
          </a:prstGeom>
          <a:ln w="12700">
            <a:miter lim="400000"/>
          </a:ln>
        </p:spPr>
        <p:txBody>
          <a:bodyPr wrap="none" lIns="45719" rIns="45719" anchor="ctr">
            <a:spAutoFit/>
          </a:bodyPr>
          <a:lstStyle>
            <a:lvl1pPr algn="ctr">
              <a:defRPr sz="1000" b="1" i="0">
                <a:solidFill>
                  <a:srgbClr val="FFFFFF"/>
                </a:solidFill>
                <a:latin typeface="Arial Black" panose="020B0604020202020204" pitchFamily="34" charset="0"/>
                <a:cs typeface="Arial Black" panose="020B0604020202020204" pitchFamily="34" charset="0"/>
              </a:defRPr>
            </a:lvl1pPr>
          </a:lstStyle>
          <a:p>
            <a:fld id="{86CB4B4D-7CA3-9044-876B-883B54F8677D}" type="slidenum">
              <a:rPr lang="en-SG" smtClean="0"/>
              <a:pPr/>
              <a:t>‹#›</a:t>
            </a:fld>
            <a:endParaRPr lang="en-SG"/>
          </a:p>
        </p:txBody>
      </p:sp>
      <p:sp>
        <p:nvSpPr>
          <p:cNvPr id="7" name="www.iPlast40.com"/>
          <p:cNvSpPr txBox="1"/>
          <p:nvPr/>
        </p:nvSpPr>
        <p:spPr>
          <a:xfrm>
            <a:off x="317500" y="6433920"/>
            <a:ext cx="3149601" cy="2311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defRPr sz="900" spc="600">
                <a:solidFill>
                  <a:srgbClr val="0563C1"/>
                </a:solidFill>
                <a:uFill>
                  <a:solidFill>
                    <a:srgbClr val="0563C1"/>
                  </a:solidFill>
                </a:uFill>
                <a:hlinkClick r:id="rId3"/>
              </a:defRPr>
            </a:lvl1pPr>
          </a:lstStyle>
          <a:p>
            <a:pPr>
              <a:defRPr>
                <a:solidFill>
                  <a:srgbClr val="000000"/>
                </a:solidFill>
                <a:uFillTx/>
              </a:defRPr>
            </a:pPr>
            <a:endParaRPr b="0" i="0" u="none">
              <a:solidFill>
                <a:srgbClr val="0563C1"/>
              </a:solidFill>
              <a:uFill>
                <a:solidFill>
                  <a:srgbClr val="0563C1"/>
                </a:solidFill>
              </a:uFill>
              <a:hlinkClick r:id="rId3"/>
            </a:endParaRPr>
          </a:p>
        </p:txBody>
      </p:sp>
      <p:sp>
        <p:nvSpPr>
          <p:cNvPr id="11" name="TextBox 10">
            <a:extLst>
              <a:ext uri="{FF2B5EF4-FFF2-40B4-BE49-F238E27FC236}">
                <a16:creationId xmlns:a16="http://schemas.microsoft.com/office/drawing/2014/main" id="{364B485C-F64B-F34C-B918-78274C8B2D76}"/>
              </a:ext>
            </a:extLst>
          </p:cNvPr>
          <p:cNvSpPr txBox="1"/>
          <p:nvPr userDrawn="1"/>
        </p:nvSpPr>
        <p:spPr>
          <a:xfrm>
            <a:off x="609600" y="6515300"/>
            <a:ext cx="1611978" cy="2308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GB" sz="900" b="1" i="0" u="none" strike="noStrike" cap="none" spc="300" normalizeH="0" baseline="0">
                <a:ln>
                  <a:noFill/>
                </a:ln>
                <a:solidFill>
                  <a:schemeClr val="accent5"/>
                </a:solidFill>
                <a:effectLst/>
                <a:uFillTx/>
                <a:latin typeface="+mn-lt"/>
                <a:ea typeface="+mn-ea"/>
                <a:cs typeface="+mn-cs"/>
                <a:sym typeface="Calibri"/>
              </a:rPr>
              <a:t>www.iPlast40.com</a:t>
            </a:r>
          </a:p>
        </p:txBody>
      </p:sp>
    </p:spTree>
  </p:cSld>
  <p:clrMap bg1="lt1" tx1="dk1" bg2="lt2" tx2="dk2" accent1="accent1" accent2="accent2" accent3="accent3" accent4="accent4" accent5="accent5" accent6="accent6" hlink="hlink" folHlink="folHlink"/>
  <p:sldLayoutIdLst>
    <p:sldLayoutId id="2147483721" r:id="rId1"/>
  </p:sldLayoutIdLst>
  <p:transition spd="med"/>
  <p:txStyles>
    <p:titleStyle>
      <a:lvl1pPr marL="0" marR="0" indent="0" algn="l" defTabSz="914400" rtl="0" latinLnBrk="0">
        <a:lnSpc>
          <a:spcPct val="90000"/>
        </a:lnSpc>
        <a:spcBef>
          <a:spcPts val="0"/>
        </a:spcBef>
        <a:spcAft>
          <a:spcPts val="0"/>
        </a:spcAft>
        <a:buClrTx/>
        <a:buSzTx/>
        <a:buFontTx/>
        <a:buNone/>
        <a:tabLst/>
        <a:defRPr sz="4400" b="1" i="0" u="none" strike="noStrike" cap="none" spc="0" baseline="0">
          <a:ln>
            <a:noFill/>
          </a:ln>
          <a:solidFill>
            <a:srgbClr val="000000"/>
          </a:solidFill>
          <a:uFillTx/>
          <a:latin typeface="+mj-lt"/>
          <a:ea typeface="+mj-ea"/>
          <a:cs typeface="+mj-cs"/>
          <a:sym typeface="Helvetica"/>
        </a:defRPr>
      </a:lvl1pPr>
      <a:lvl2pPr marL="0" marR="0" indent="0" algn="l" defTabSz="914400" rtl="0" latinLnBrk="0">
        <a:lnSpc>
          <a:spcPct val="90000"/>
        </a:lnSpc>
        <a:spcBef>
          <a:spcPts val="0"/>
        </a:spcBef>
        <a:spcAft>
          <a:spcPts val="0"/>
        </a:spcAft>
        <a:buClrTx/>
        <a:buSzTx/>
        <a:buFontTx/>
        <a:buNone/>
        <a:tabLst/>
        <a:defRPr sz="4400" b="1" i="0" u="none" strike="noStrike" cap="none" spc="0" baseline="0">
          <a:ln>
            <a:noFill/>
          </a:ln>
          <a:solidFill>
            <a:srgbClr val="000000"/>
          </a:solidFill>
          <a:uFillTx/>
          <a:latin typeface="+mj-lt"/>
          <a:ea typeface="+mj-ea"/>
          <a:cs typeface="+mj-cs"/>
          <a:sym typeface="Helvetica"/>
        </a:defRPr>
      </a:lvl2pPr>
      <a:lvl3pPr marL="0" marR="0" indent="0" algn="l" defTabSz="914400" rtl="0" latinLnBrk="0">
        <a:lnSpc>
          <a:spcPct val="90000"/>
        </a:lnSpc>
        <a:spcBef>
          <a:spcPts val="0"/>
        </a:spcBef>
        <a:spcAft>
          <a:spcPts val="0"/>
        </a:spcAft>
        <a:buClrTx/>
        <a:buSzTx/>
        <a:buFontTx/>
        <a:buNone/>
        <a:tabLst/>
        <a:defRPr sz="4400" b="1" i="0" u="none" strike="noStrike" cap="none" spc="0" baseline="0">
          <a:ln>
            <a:noFill/>
          </a:ln>
          <a:solidFill>
            <a:srgbClr val="000000"/>
          </a:solidFill>
          <a:uFillTx/>
          <a:latin typeface="+mj-lt"/>
          <a:ea typeface="+mj-ea"/>
          <a:cs typeface="+mj-cs"/>
          <a:sym typeface="Helvetica"/>
        </a:defRPr>
      </a:lvl3pPr>
      <a:lvl4pPr marL="0" marR="0" indent="0" algn="l" defTabSz="914400" rtl="0" latinLnBrk="0">
        <a:lnSpc>
          <a:spcPct val="90000"/>
        </a:lnSpc>
        <a:spcBef>
          <a:spcPts val="0"/>
        </a:spcBef>
        <a:spcAft>
          <a:spcPts val="0"/>
        </a:spcAft>
        <a:buClrTx/>
        <a:buSzTx/>
        <a:buFontTx/>
        <a:buNone/>
        <a:tabLst/>
        <a:defRPr sz="4400" b="1" i="0" u="none" strike="noStrike" cap="none" spc="0" baseline="0">
          <a:ln>
            <a:noFill/>
          </a:ln>
          <a:solidFill>
            <a:srgbClr val="000000"/>
          </a:solidFill>
          <a:uFillTx/>
          <a:latin typeface="+mj-lt"/>
          <a:ea typeface="+mj-ea"/>
          <a:cs typeface="+mj-cs"/>
          <a:sym typeface="Helvetica"/>
        </a:defRPr>
      </a:lvl4pPr>
      <a:lvl5pPr marL="0" marR="0" indent="0" algn="l" defTabSz="914400" rtl="0" latinLnBrk="0">
        <a:lnSpc>
          <a:spcPct val="90000"/>
        </a:lnSpc>
        <a:spcBef>
          <a:spcPts val="0"/>
        </a:spcBef>
        <a:spcAft>
          <a:spcPts val="0"/>
        </a:spcAft>
        <a:buClrTx/>
        <a:buSzTx/>
        <a:buFontTx/>
        <a:buNone/>
        <a:tabLst/>
        <a:defRPr sz="4400" b="1" i="0" u="none" strike="noStrike" cap="none" spc="0" baseline="0">
          <a:ln>
            <a:noFill/>
          </a:ln>
          <a:solidFill>
            <a:srgbClr val="000000"/>
          </a:solidFill>
          <a:uFillTx/>
          <a:latin typeface="+mj-lt"/>
          <a:ea typeface="+mj-ea"/>
          <a:cs typeface="+mj-cs"/>
          <a:sym typeface="Helvetica"/>
        </a:defRPr>
      </a:lvl5pPr>
      <a:lvl6pPr marL="0" marR="0" indent="0" algn="l" defTabSz="914400" rtl="0" latinLnBrk="0">
        <a:lnSpc>
          <a:spcPct val="90000"/>
        </a:lnSpc>
        <a:spcBef>
          <a:spcPts val="0"/>
        </a:spcBef>
        <a:spcAft>
          <a:spcPts val="0"/>
        </a:spcAft>
        <a:buClrTx/>
        <a:buSzTx/>
        <a:buFontTx/>
        <a:buNone/>
        <a:tabLst/>
        <a:defRPr sz="4400" b="1" i="0" u="none" strike="noStrike" cap="none" spc="0" baseline="0">
          <a:ln>
            <a:noFill/>
          </a:ln>
          <a:solidFill>
            <a:srgbClr val="000000"/>
          </a:solidFill>
          <a:uFillTx/>
          <a:latin typeface="+mj-lt"/>
          <a:ea typeface="+mj-ea"/>
          <a:cs typeface="+mj-cs"/>
          <a:sym typeface="Helvetica"/>
        </a:defRPr>
      </a:lvl6pPr>
      <a:lvl7pPr marL="0" marR="0" indent="0" algn="l" defTabSz="914400" rtl="0" latinLnBrk="0">
        <a:lnSpc>
          <a:spcPct val="90000"/>
        </a:lnSpc>
        <a:spcBef>
          <a:spcPts val="0"/>
        </a:spcBef>
        <a:spcAft>
          <a:spcPts val="0"/>
        </a:spcAft>
        <a:buClrTx/>
        <a:buSzTx/>
        <a:buFontTx/>
        <a:buNone/>
        <a:tabLst/>
        <a:defRPr sz="4400" b="1" i="0" u="none" strike="noStrike" cap="none" spc="0" baseline="0">
          <a:ln>
            <a:noFill/>
          </a:ln>
          <a:solidFill>
            <a:srgbClr val="000000"/>
          </a:solidFill>
          <a:uFillTx/>
          <a:latin typeface="+mj-lt"/>
          <a:ea typeface="+mj-ea"/>
          <a:cs typeface="+mj-cs"/>
          <a:sym typeface="Helvetica"/>
        </a:defRPr>
      </a:lvl7pPr>
      <a:lvl8pPr marL="0" marR="0" indent="0" algn="l" defTabSz="914400" rtl="0" latinLnBrk="0">
        <a:lnSpc>
          <a:spcPct val="90000"/>
        </a:lnSpc>
        <a:spcBef>
          <a:spcPts val="0"/>
        </a:spcBef>
        <a:spcAft>
          <a:spcPts val="0"/>
        </a:spcAft>
        <a:buClrTx/>
        <a:buSzTx/>
        <a:buFontTx/>
        <a:buNone/>
        <a:tabLst/>
        <a:defRPr sz="4400" b="1" i="0" u="none" strike="noStrike" cap="none" spc="0" baseline="0">
          <a:ln>
            <a:noFill/>
          </a:ln>
          <a:solidFill>
            <a:srgbClr val="000000"/>
          </a:solidFill>
          <a:uFillTx/>
          <a:latin typeface="+mj-lt"/>
          <a:ea typeface="+mj-ea"/>
          <a:cs typeface="+mj-cs"/>
          <a:sym typeface="Helvetica"/>
        </a:defRPr>
      </a:lvl8pPr>
      <a:lvl9pPr marL="0" marR="0" indent="0" algn="l" defTabSz="914400" rtl="0" latinLnBrk="0">
        <a:lnSpc>
          <a:spcPct val="90000"/>
        </a:lnSpc>
        <a:spcBef>
          <a:spcPts val="0"/>
        </a:spcBef>
        <a:spcAft>
          <a:spcPts val="0"/>
        </a:spcAft>
        <a:buClrTx/>
        <a:buSzTx/>
        <a:buFontTx/>
        <a:buNone/>
        <a:tabLst/>
        <a:defRPr sz="4400" b="1" i="0" u="none" strike="noStrike" cap="none" spc="0" baseline="0">
          <a:ln>
            <a:noFill/>
          </a:ln>
          <a:solidFill>
            <a:srgbClr val="000000"/>
          </a:solidFill>
          <a:uFillTx/>
          <a:latin typeface="+mj-lt"/>
          <a:ea typeface="+mj-ea"/>
          <a:cs typeface="+mj-cs"/>
          <a:sym typeface="Helvetic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9pPr>
    </p:bodyStyle>
    <p:otherStyle>
      <a:lvl1pPr marL="0" marR="0" indent="0" algn="ct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1pPr>
      <a:lvl2pPr marL="0" marR="0" indent="457200" algn="ct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2pPr>
      <a:lvl3pPr marL="0" marR="0" indent="914400" algn="ct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3pPr>
      <a:lvl4pPr marL="0" marR="0" indent="1371600" algn="ct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4pPr>
      <a:lvl5pPr marL="0" marR="0" indent="1828800" algn="ct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5pPr>
      <a:lvl6pPr marL="0" marR="0" indent="2286000" algn="ct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6pPr>
      <a:lvl7pPr marL="0" marR="0" indent="2743200" algn="ct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7pPr>
      <a:lvl8pPr marL="0" marR="0" indent="3200400" algn="ct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8pPr>
      <a:lvl9pPr marL="0" marR="0" indent="3657600" algn="ct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a:t>
            </a:fld>
            <a:endParaRPr dirty="0"/>
          </a:p>
        </p:txBody>
      </p:sp>
      <p:sp>
        <p:nvSpPr>
          <p:cNvPr id="914" name="04"/>
          <p:cNvSpPr/>
          <p:nvPr/>
        </p:nvSpPr>
        <p:spPr>
          <a:xfrm>
            <a:off x="214331" y="96498"/>
            <a:ext cx="4840990" cy="80631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lstStyle>
            <a:lvl1pPr algn="ctr">
              <a:defRPr sz="4400" b="1" spc="-150">
                <a:solidFill>
                  <a:srgbClr val="0D0D0D"/>
                </a:solidFill>
                <a:latin typeface="+mj-lt"/>
                <a:ea typeface="+mj-ea"/>
                <a:cs typeface="+mj-cs"/>
                <a:sym typeface="Helvetica"/>
              </a:defRPr>
            </a:lvl1pPr>
          </a:lstStyle>
          <a:p>
            <a:pPr algn="l"/>
            <a:r>
              <a:rPr lang="en-GB" sz="3600" b="0" dirty="0"/>
              <a:t>iPlast 4.0 </a:t>
            </a:r>
            <a:r>
              <a:rPr lang="en-GB" dirty="0">
                <a:solidFill>
                  <a:srgbClr val="EA2233"/>
                </a:solidFill>
              </a:rPr>
              <a:t>Practitioner</a:t>
            </a:r>
            <a:endParaRPr dirty="0"/>
          </a:p>
        </p:txBody>
      </p:sp>
      <p:sp>
        <p:nvSpPr>
          <p:cNvPr id="915" name="2014 - 2017"/>
          <p:cNvSpPr txBox="1"/>
          <p:nvPr/>
        </p:nvSpPr>
        <p:spPr>
          <a:xfrm>
            <a:off x="214331" y="3374346"/>
            <a:ext cx="2285982" cy="1080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lvl1pPr>
              <a:defRPr sz="1600" b="1">
                <a:solidFill>
                  <a:srgbClr val="0D0D0D"/>
                </a:solidFill>
                <a:latin typeface="+mj-lt"/>
                <a:ea typeface="+mj-ea"/>
                <a:cs typeface="+mj-cs"/>
                <a:sym typeface="Helvetica"/>
              </a:defRPr>
            </a:lvl1pPr>
          </a:lstStyle>
          <a:p>
            <a:r>
              <a:rPr lang="en-SG" dirty="0">
                <a:solidFill>
                  <a:schemeClr val="accent2"/>
                </a:solidFill>
              </a:rPr>
              <a:t>Anston Tan</a:t>
            </a:r>
            <a:endParaRPr lang="en-SG" altLang="zh-CN" dirty="0">
              <a:solidFill>
                <a:schemeClr val="accent2"/>
              </a:solidFill>
            </a:endParaRPr>
          </a:p>
          <a:p>
            <a:r>
              <a:rPr lang="en-GB" dirty="0"/>
              <a:t>Founder</a:t>
            </a:r>
          </a:p>
          <a:p>
            <a:r>
              <a:rPr lang="en-GB" dirty="0"/>
              <a:t>Principal</a:t>
            </a:r>
            <a:endParaRPr dirty="0"/>
          </a:p>
        </p:txBody>
      </p:sp>
      <p:sp>
        <p:nvSpPr>
          <p:cNvPr id="916" name="Created the iPlast 4.0 Platform.…"/>
          <p:cNvSpPr txBox="1"/>
          <p:nvPr/>
        </p:nvSpPr>
        <p:spPr>
          <a:xfrm>
            <a:off x="2786063" y="972684"/>
            <a:ext cx="9086849" cy="53311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pPr algn="just"/>
            <a:r>
              <a:rPr lang="en-GB" sz="1400" dirty="0">
                <a:latin typeface="Arial" panose="020B0604020202020204" pitchFamily="34" charset="0"/>
                <a:ea typeface="+mj-ea"/>
                <a:cs typeface="Arial" panose="020B0604020202020204" pitchFamily="34" charset="0"/>
              </a:rPr>
              <a:t>Anston graduated with </a:t>
            </a:r>
            <a:r>
              <a:rPr lang="en-GB" altLang="zh-TW" sz="1400" dirty="0">
                <a:latin typeface="Arial" panose="020B0604020202020204" pitchFamily="34" charset="0"/>
                <a:ea typeface="+mj-ea"/>
                <a:cs typeface="Arial" panose="020B0604020202020204" pitchFamily="34" charset="0"/>
              </a:rPr>
              <a:t>an Honours degree </a:t>
            </a:r>
            <a:r>
              <a:rPr lang="en-GB" sz="1400" dirty="0">
                <a:latin typeface="Arial" panose="020B0604020202020204" pitchFamily="34" charset="0"/>
                <a:ea typeface="+mj-ea"/>
                <a:cs typeface="Arial" panose="020B0604020202020204" pitchFamily="34" charset="0"/>
              </a:rPr>
              <a:t>from Singapore’s Nanyang Technological University in 1999. Over the course of the next two decades, he founded moulding factories in Europe and gained invaluable experience and insight into the plastics industries in Europe and Asia. He is also highly proficient in areas such as industrial process optimisation, production automation and turnkey factory design.</a:t>
            </a:r>
          </a:p>
          <a:p>
            <a:pPr algn="just"/>
            <a:r>
              <a:rPr lang="en-GB" sz="1400" dirty="0">
                <a:latin typeface="Arial" panose="020B0604020202020204" pitchFamily="34" charset="0"/>
                <a:ea typeface="+mj-ea"/>
                <a:cs typeface="Arial" panose="020B0604020202020204" pitchFamily="34" charset="0"/>
              </a:rPr>
              <a:t> </a:t>
            </a:r>
          </a:p>
          <a:p>
            <a:pPr algn="just"/>
            <a:r>
              <a:rPr lang="en-GB" sz="1400" dirty="0">
                <a:latin typeface="Arial" panose="020B0604020202020204" pitchFamily="34" charset="0"/>
                <a:ea typeface="+mj-ea"/>
                <a:cs typeface="Arial" panose="020B0604020202020204" pitchFamily="34" charset="0"/>
              </a:rPr>
              <a:t>From 2001 to 2011, Anston led his company to become the second largest global plastic goods supplier to Sweden’s foremost furniture and home furnishing company. Alongside the manufacturing business, he concurrently spearheaded the set up of a consulting arm to provide turnkey solutions to plastics companies in East Europe and Russia.</a:t>
            </a:r>
          </a:p>
          <a:p>
            <a:pPr algn="just"/>
            <a:r>
              <a:rPr lang="en-GB" sz="1400" dirty="0">
                <a:latin typeface="Arial" panose="020B0604020202020204" pitchFamily="34" charset="0"/>
                <a:ea typeface="+mj-ea"/>
                <a:cs typeface="Arial" panose="020B0604020202020204" pitchFamily="34" charset="0"/>
              </a:rPr>
              <a:t>  </a:t>
            </a:r>
          </a:p>
          <a:p>
            <a:pPr algn="just"/>
            <a:r>
              <a:rPr lang="en-GB" sz="1400" dirty="0">
                <a:latin typeface="Arial" panose="020B0604020202020204" pitchFamily="34" charset="0"/>
                <a:ea typeface="+mj-ea"/>
                <a:cs typeface="Arial" panose="020B0604020202020204" pitchFamily="34" charset="0"/>
              </a:rPr>
              <a:t>In 2014, with the emerging German Industry 4.0 concept, and building on his experience in Industry 3.0, Anston co-founded the German Training Centre for Injection Moulding (Asia), German Innovation Centre for Industry 4.0 (Asia) and the iPlast 4.0 people-centric smart manufacturing platform.  He also created the Injection Moulding 4.0 development roadmap to implement smart manufacturing for numerous companies and is consequently now recognised as a pioneer in the field. </a:t>
            </a:r>
            <a:r>
              <a:rPr lang="en-SG" sz="1400" dirty="0">
                <a:latin typeface="Arial" panose="020B0604020202020204" pitchFamily="34" charset="0"/>
                <a:cs typeface="Arial" panose="020B0604020202020204" pitchFamily="34" charset="0"/>
              </a:rPr>
              <a:t>Pursuant to his pioneering work, Anston is frequently invited to key international Industry 4.0 conferences.  He is also the Chief Engineer for CHINAPLAS’s concurrent event “Industry 4.0 Factory of the Future”.</a:t>
            </a:r>
          </a:p>
          <a:p>
            <a:pPr algn="just"/>
            <a:endParaRPr lang="en-GB" sz="1400" dirty="0">
              <a:latin typeface="Arial" panose="020B0604020202020204" pitchFamily="34" charset="0"/>
              <a:ea typeface="+mj-ea"/>
              <a:cs typeface="Arial" panose="020B0604020202020204" pitchFamily="34" charset="0"/>
            </a:endParaRPr>
          </a:p>
          <a:p>
            <a:pPr algn="just"/>
            <a:r>
              <a:rPr lang="en-GB" sz="1400" dirty="0">
                <a:latin typeface="Arial" panose="020B0604020202020204" pitchFamily="34" charset="0"/>
                <a:ea typeface="+mj-ea"/>
                <a:cs typeface="Arial" panose="020B0604020202020204" pitchFamily="34" charset="0"/>
              </a:rPr>
              <a:t>Today, Anston leads a global team of professionals and experts that has successfully enabled many Asian plastic moulders to embark on automated and digitalised manufacturing. </a:t>
            </a:r>
            <a:r>
              <a:rPr lang="en-SG" sz="1400" dirty="0">
                <a:latin typeface="Arial" panose="020B0604020202020204" pitchFamily="34" charset="0"/>
                <a:cs typeface="Arial" panose="020B0604020202020204" pitchFamily="34" charset="0"/>
              </a:rPr>
              <a:t>In 2019, he was appointed to Guangdong Province’s Industrial Internet Expert Committee, tasked to guide and support China’s largest province by GDP in its Industrial Internet development. The Asia Productivity Organisation, representing 20 economies, has also appointed Anston to be its Industry 4.0 consultant for digitalisation projects.</a:t>
            </a:r>
            <a:endParaRPr lang="en-GB" sz="1400" dirty="0">
              <a:latin typeface="Arial" panose="020B0604020202020204" pitchFamily="34" charset="0"/>
              <a:ea typeface="+mj-ea"/>
              <a:cs typeface="Arial" panose="020B0604020202020204" pitchFamily="34" charset="0"/>
            </a:endParaRPr>
          </a:p>
        </p:txBody>
      </p:sp>
      <p:pic>
        <p:nvPicPr>
          <p:cNvPr id="35" name="Picture 34" descr="Anston.jpg">
            <a:extLst>
              <a:ext uri="{FF2B5EF4-FFF2-40B4-BE49-F238E27FC236}">
                <a16:creationId xmlns:a16="http://schemas.microsoft.com/office/drawing/2014/main" id="{41D37B25-9815-3F41-A757-323C810700A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52000" y="1008000"/>
            <a:ext cx="2309792" cy="2304000"/>
          </a:xfrm>
          <a:prstGeom prst="rect">
            <a:avLst/>
          </a:prstGeom>
        </p:spPr>
      </p:pic>
    </p:spTree>
    <p:extLst>
      <p:ext uri="{BB962C8B-B14F-4D97-AF65-F5344CB8AC3E}">
        <p14:creationId xmlns:p14="http://schemas.microsoft.com/office/powerpoint/2010/main" val="58811920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B0F0"/>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B0F0"/>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1872</TotalTime>
  <Words>72</Words>
  <Application>Microsoft Office PowerPoint</Application>
  <PresentationFormat>Widescreen</PresentationFormat>
  <Paragraphs>12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Helvetica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62</cp:revision>
  <dcterms:modified xsi:type="dcterms:W3CDTF">2019-09-20T11:54:51Z</dcterms:modified>
</cp:coreProperties>
</file>